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3BFBD-53BD-4E35-BAAB-C27862E2428B}" type="datetimeFigureOut">
              <a:rPr lang="es-ES" smtClean="0"/>
              <a:pPr/>
              <a:t>29/03/2011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9DBFC-7468-42E1-A571-28A18BAEF2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8596" y="142852"/>
            <a:ext cx="158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UNIDAD  No. </a:t>
            </a:r>
            <a:r>
              <a:rPr lang="es-ES" b="1" dirty="0"/>
              <a:t>1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747792" y="416462"/>
            <a:ext cx="246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LA QUÍMICA ORGÁNICA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65783" y="928670"/>
            <a:ext cx="116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u="sng" dirty="0" smtClean="0"/>
              <a:t>Consultar:</a:t>
            </a:r>
            <a:endParaRPr lang="es-ES" b="1" i="1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785786" y="1428736"/>
            <a:ext cx="4226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1.- Reseña histórica de la química orgánica</a:t>
            </a:r>
            <a:endParaRPr lang="es-ES" b="1" dirty="0">
              <a:solidFill>
                <a:srgbClr val="0070C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85786" y="1798068"/>
            <a:ext cx="3519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</a:rPr>
              <a:t>2.- Defina qué es química orgánica.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85786" y="2155258"/>
            <a:ext cx="5586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3.- ¿A qué se debe el nombre de compuestos orgánicos? 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85786" y="2512448"/>
            <a:ext cx="730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4.- ¿Cuáles son las principales características de los compuestos orgánicos?</a:t>
            </a:r>
            <a:endParaRPr lang="es-ES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85786" y="2869638"/>
            <a:ext cx="7344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5.- ¿Cuáles son las principales fuentes de compuestos orgánicos y definirlas</a:t>
            </a:r>
            <a:endParaRPr lang="es-ES" b="1" dirty="0">
              <a:solidFill>
                <a:srgbClr val="0070C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5786" y="3298266"/>
            <a:ext cx="621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</a:rPr>
              <a:t>6.- ¿A qué se debe </a:t>
            </a:r>
            <a:r>
              <a:rPr lang="es-ES" b="1" dirty="0" smtClean="0">
                <a:solidFill>
                  <a:srgbClr val="00B050"/>
                </a:solidFill>
              </a:rPr>
              <a:t>la </a:t>
            </a:r>
            <a:r>
              <a:rPr lang="es-ES" b="1" dirty="0" smtClean="0">
                <a:solidFill>
                  <a:srgbClr val="00B050"/>
                </a:solidFill>
              </a:rPr>
              <a:t>abundancia de los compuestos orgánicos?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85786" y="3655456"/>
            <a:ext cx="3882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7.-  Importancia de la química orgánica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785786" y="4012646"/>
            <a:ext cx="2460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8.- El átomo de carbono</a:t>
            </a:r>
            <a:endParaRPr lang="es-ES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774471" y="4369836"/>
            <a:ext cx="8083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9.- Formas de presentación del carbono y sus características (</a:t>
            </a:r>
            <a:r>
              <a:rPr lang="es-ES" b="1" dirty="0" smtClean="0">
                <a:solidFill>
                  <a:srgbClr val="00B050"/>
                </a:solidFill>
              </a:rPr>
              <a:t>Carbonos alotrópicos,</a:t>
            </a:r>
          </a:p>
          <a:p>
            <a:r>
              <a:rPr lang="es-ES" b="1" dirty="0" smtClean="0">
                <a:solidFill>
                  <a:srgbClr val="FF0000"/>
                </a:solidFill>
              </a:rPr>
              <a:t>carbonos amorfos, </a:t>
            </a:r>
            <a:r>
              <a:rPr lang="es-ES" b="1" dirty="0" smtClean="0"/>
              <a:t>carbonos artificiales</a:t>
            </a:r>
            <a:r>
              <a:rPr lang="es-ES" b="1" dirty="0" smtClean="0">
                <a:solidFill>
                  <a:srgbClr val="0070C0"/>
                </a:solidFill>
              </a:rPr>
              <a:t>)</a:t>
            </a:r>
            <a:endParaRPr lang="es-ES" b="1" dirty="0">
              <a:solidFill>
                <a:srgbClr val="0070C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785786" y="5012778"/>
            <a:ext cx="7425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</a:rPr>
              <a:t>10.- Enlaces simple, doble y triple carbono (Hacer los ejemplos de cada uno)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785786" y="5429264"/>
            <a:ext cx="8063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11.- La hibridación del carbono y sus clases (Definir y hacer ejemplo de cada clase) 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81282" y="5786454"/>
            <a:ext cx="4086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12.- Enlaces pi y sigma (Definir cada uno)</a:t>
            </a:r>
            <a:endParaRPr lang="es-ES" b="1" dirty="0"/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6054147" y="0"/>
            <a:ext cx="30898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600" b="1" dirty="0">
                <a:solidFill>
                  <a:schemeClr val="accent6">
                    <a:lumMod val="50000"/>
                  </a:schemeClr>
                </a:solidFill>
              </a:rPr>
              <a:t>Autor: Lic. Q. B.  </a:t>
            </a:r>
            <a:r>
              <a:rPr lang="es-ES_tradnl" sz="1600" b="1" dirty="0" err="1">
                <a:solidFill>
                  <a:schemeClr val="accent6">
                    <a:lumMod val="50000"/>
                  </a:schemeClr>
                </a:solidFill>
              </a:rPr>
              <a:t>Nilxon</a:t>
            </a:r>
            <a:r>
              <a:rPr lang="es-ES_tradnl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_tradnl" sz="1600" b="1" dirty="0" smtClean="0">
                <a:solidFill>
                  <a:schemeClr val="accent6">
                    <a:lumMod val="50000"/>
                  </a:schemeClr>
                </a:solidFill>
              </a:rPr>
              <a:t>Rodríguez </a:t>
            </a:r>
            <a:endParaRPr lang="es-CO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4356100" y="49213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es-CO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214282" y="6357958"/>
            <a:ext cx="9057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i="1" u="sng" dirty="0" smtClean="0">
                <a:solidFill>
                  <a:schemeClr val="accent6">
                    <a:lumMod val="75000"/>
                  </a:schemeClr>
                </a:solidFill>
              </a:rPr>
              <a:t>Bibliografía:</a:t>
            </a:r>
            <a:r>
              <a:rPr lang="es-ES" sz="1600" b="1" i="1" dirty="0" smtClean="0">
                <a:solidFill>
                  <a:schemeClr val="accent6">
                    <a:lumMod val="75000"/>
                  </a:schemeClr>
                </a:solidFill>
              </a:rPr>
              <a:t>  Hola química 2, química 11, Química y ambiente 2 -   www.romangquimico.wikispaces.com</a:t>
            </a:r>
            <a:endParaRPr lang="es-ES" sz="1600" b="1" i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89785" y="428604"/>
            <a:ext cx="521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u="sng" dirty="0" smtClean="0">
                <a:solidFill>
                  <a:srgbClr val="0070C0"/>
                </a:solidFill>
              </a:rPr>
              <a:t>APRENDERSE LOS SIGUIENTES PREFIJOS NUMÉRICOS</a:t>
            </a:r>
            <a:endParaRPr lang="es-ES" b="1" u="sng" dirty="0">
              <a:solidFill>
                <a:srgbClr val="0070C0"/>
              </a:solidFill>
            </a:endParaRPr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6054147" y="0"/>
            <a:ext cx="30898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600" b="1" dirty="0">
                <a:solidFill>
                  <a:schemeClr val="accent6">
                    <a:lumMod val="50000"/>
                  </a:schemeClr>
                </a:solidFill>
              </a:rPr>
              <a:t>Autor: Lic. Q. B.  </a:t>
            </a:r>
            <a:r>
              <a:rPr lang="es-ES_tradnl" sz="1600" b="1" dirty="0" err="1">
                <a:solidFill>
                  <a:schemeClr val="accent6">
                    <a:lumMod val="50000"/>
                  </a:schemeClr>
                </a:solidFill>
              </a:rPr>
              <a:t>Nilxon</a:t>
            </a:r>
            <a:r>
              <a:rPr lang="es-ES_tradnl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_tradnl" sz="1600" b="1" dirty="0" smtClean="0">
                <a:solidFill>
                  <a:schemeClr val="accent6">
                    <a:lumMod val="50000"/>
                  </a:schemeClr>
                </a:solidFill>
              </a:rPr>
              <a:t>Rodríguez </a:t>
            </a:r>
            <a:endParaRPr lang="es-CO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4356100" y="49213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s-CO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71472" y="1000108"/>
          <a:ext cx="8215372" cy="5486400"/>
        </p:xfrm>
        <a:graphic>
          <a:graphicData uri="http://schemas.openxmlformats.org/drawingml/2006/table">
            <a:tbl>
              <a:tblPr/>
              <a:tblGrid>
                <a:gridCol w="4107686"/>
                <a:gridCol w="4107686"/>
              </a:tblGrid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>
                          <a:latin typeface="Courier New"/>
                          <a:ea typeface="Times New Roman"/>
                        </a:rPr>
                        <a:t>CANTIDAD DE CARBONOS</a:t>
                      </a:r>
                      <a:endParaRPr lang="es-E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>
                          <a:latin typeface="Courier New"/>
                          <a:ea typeface="Times New Roman"/>
                        </a:rPr>
                        <a:t>PREFIJOS</a:t>
                      </a:r>
                      <a:endParaRPr lang="es-E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1 Carbono</a:t>
                      </a:r>
                      <a:endParaRPr lang="es-ES" sz="1800" b="1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Met</a:t>
                      </a:r>
                      <a:endParaRPr lang="es-ES" sz="18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2 Carbonos</a:t>
                      </a:r>
                      <a:endParaRPr lang="es-ES" sz="18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Et</a:t>
                      </a:r>
                      <a:endParaRPr lang="es-ES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3 Carbonos</a:t>
                      </a:r>
                      <a:endParaRPr lang="es-ES" sz="1800" b="1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Prop</a:t>
                      </a:r>
                      <a:endParaRPr lang="es-ES" sz="18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latin typeface="Courier New"/>
                          <a:ea typeface="Times New Roman"/>
                        </a:rPr>
                        <a:t>4 Carbonos</a:t>
                      </a:r>
                      <a:endParaRPr lang="es-E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latin typeface="Courier New"/>
                          <a:ea typeface="Times New Roman"/>
                        </a:rPr>
                        <a:t>But</a:t>
                      </a:r>
                      <a:endParaRPr lang="es-E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5 Carbonos</a:t>
                      </a:r>
                      <a:endParaRPr lang="es-ES" sz="1800" b="1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Pent</a:t>
                      </a:r>
                      <a:endParaRPr lang="es-ES" sz="18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6 Carbonos</a:t>
                      </a:r>
                      <a:endParaRPr lang="es-ES" sz="18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Hex</a:t>
                      </a:r>
                      <a:endParaRPr lang="es-ES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7 Carbonos</a:t>
                      </a:r>
                      <a:endParaRPr lang="es-ES" sz="1800" b="1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Hept</a:t>
                      </a:r>
                      <a:endParaRPr lang="es-ES" sz="18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latin typeface="Courier New"/>
                          <a:ea typeface="Times New Roman"/>
                        </a:rPr>
                        <a:t>8 Carbonos</a:t>
                      </a:r>
                      <a:endParaRPr lang="es-E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latin typeface="Courier New"/>
                          <a:ea typeface="Times New Roman"/>
                        </a:rPr>
                        <a:t>Oct</a:t>
                      </a:r>
                      <a:endParaRPr lang="es-E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9 Carbonos</a:t>
                      </a:r>
                      <a:endParaRPr lang="es-ES" sz="1800" b="1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Non</a:t>
                      </a:r>
                      <a:endParaRPr lang="es-ES" sz="18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10 Carbonos</a:t>
                      </a:r>
                      <a:endParaRPr lang="es-ES" sz="18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Dec</a:t>
                      </a:r>
                      <a:endParaRPr lang="es-ES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11 Carbonos</a:t>
                      </a:r>
                      <a:endParaRPr lang="es-ES" sz="1800" b="1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Undec</a:t>
                      </a:r>
                      <a:endParaRPr lang="es-ES" sz="18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latin typeface="Courier New"/>
                          <a:ea typeface="Times New Roman"/>
                        </a:rPr>
                        <a:t>12 Carbonos</a:t>
                      </a:r>
                      <a:endParaRPr lang="es-E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latin typeface="Courier New"/>
                          <a:ea typeface="Times New Roman"/>
                        </a:rPr>
                        <a:t>Dodec</a:t>
                      </a:r>
                      <a:endParaRPr lang="es-E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13 Carbonos</a:t>
                      </a:r>
                      <a:endParaRPr lang="es-ES" sz="1800" b="1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Tridec</a:t>
                      </a:r>
                      <a:endParaRPr lang="es-ES" sz="18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14 Carbonos</a:t>
                      </a:r>
                      <a:endParaRPr lang="es-ES" sz="18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Butadec</a:t>
                      </a:r>
                      <a:endParaRPr lang="es-ES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15 Carbonos</a:t>
                      </a:r>
                      <a:endParaRPr lang="es-ES" sz="1800" b="1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Pentadec</a:t>
                      </a:r>
                      <a:endParaRPr lang="es-ES" sz="18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latin typeface="Courier New"/>
                          <a:ea typeface="Times New Roman"/>
                        </a:rPr>
                        <a:t>20 Carbonos</a:t>
                      </a:r>
                      <a:endParaRPr lang="es-E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latin typeface="Courier New"/>
                          <a:ea typeface="Times New Roman"/>
                        </a:rPr>
                        <a:t>Eicos</a:t>
                      </a:r>
                      <a:endParaRPr lang="es-E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30 Carbonos</a:t>
                      </a:r>
                      <a:endParaRPr lang="es-ES" sz="1800" b="1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Triacont</a:t>
                      </a:r>
                      <a:endParaRPr lang="es-ES" sz="18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40 Carbonos</a:t>
                      </a:r>
                      <a:endParaRPr lang="es-ES" sz="18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Butancont</a:t>
                      </a:r>
                      <a:endParaRPr lang="es-ES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50 Carbonos</a:t>
                      </a:r>
                      <a:endParaRPr lang="es-ES" sz="1800" b="1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b="1" dirty="0" err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Pentacont</a:t>
                      </a:r>
                      <a:endParaRPr lang="es-ES" sz="18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6054147" y="0"/>
            <a:ext cx="30898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600" b="1" dirty="0">
                <a:solidFill>
                  <a:schemeClr val="accent6">
                    <a:lumMod val="50000"/>
                  </a:schemeClr>
                </a:solidFill>
              </a:rPr>
              <a:t>Autor: Lic. Q. B.  </a:t>
            </a:r>
            <a:r>
              <a:rPr lang="es-ES_tradnl" sz="1600" b="1" dirty="0" err="1">
                <a:solidFill>
                  <a:schemeClr val="accent6">
                    <a:lumMod val="50000"/>
                  </a:schemeClr>
                </a:solidFill>
              </a:rPr>
              <a:t>Nilxon</a:t>
            </a:r>
            <a:r>
              <a:rPr lang="es-ES_tradnl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_tradnl" sz="1600" b="1" dirty="0" smtClean="0">
                <a:solidFill>
                  <a:schemeClr val="accent6">
                    <a:lumMod val="50000"/>
                  </a:schemeClr>
                </a:solidFill>
              </a:rPr>
              <a:t>Rodríguez </a:t>
            </a:r>
            <a:endParaRPr lang="es-CO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4356100" y="49213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es-CO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643042" y="571480"/>
            <a:ext cx="6542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u="sng" dirty="0" smtClean="0">
                <a:solidFill>
                  <a:srgbClr val="FF0000"/>
                </a:solidFill>
              </a:rPr>
              <a:t>APRENDERSE  LOS  SIGUIENTES   GRUPOS </a:t>
            </a:r>
            <a:r>
              <a:rPr lang="es-ES" b="1" u="sng" dirty="0" smtClean="0">
                <a:solidFill>
                  <a:srgbClr val="0070C0"/>
                </a:solidFill>
              </a:rPr>
              <a:t>ALQUILOS</a:t>
            </a:r>
            <a:r>
              <a:rPr lang="es-ES" b="1" u="sng" dirty="0" smtClean="0">
                <a:solidFill>
                  <a:srgbClr val="FF0000"/>
                </a:solidFill>
              </a:rPr>
              <a:t> O </a:t>
            </a:r>
            <a:r>
              <a:rPr lang="es-ES" b="1" u="sng" dirty="0" smtClean="0">
                <a:solidFill>
                  <a:srgbClr val="00B050"/>
                </a:solidFill>
              </a:rPr>
              <a:t>ALQUÍLICOS</a:t>
            </a:r>
            <a:endParaRPr lang="es-ES" b="1" u="sng" dirty="0">
              <a:solidFill>
                <a:srgbClr val="00B050"/>
              </a:solidFill>
            </a:endParaRPr>
          </a:p>
        </p:txBody>
      </p:sp>
      <p:cxnSp>
        <p:nvCxnSpPr>
          <p:cNvPr id="10" name="9 Conector recto"/>
          <p:cNvCxnSpPr/>
          <p:nvPr/>
        </p:nvCxnSpPr>
        <p:spPr>
          <a:xfrm rot="5400000">
            <a:off x="6648464" y="4924436"/>
            <a:ext cx="2762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5400000">
            <a:off x="6719902" y="6291282"/>
            <a:ext cx="2762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71472" y="1214422"/>
          <a:ext cx="8072496" cy="5414972"/>
        </p:xfrm>
        <a:graphic>
          <a:graphicData uri="http://schemas.openxmlformats.org/drawingml/2006/table">
            <a:tbl>
              <a:tblPr/>
              <a:tblGrid>
                <a:gridCol w="4036248"/>
                <a:gridCol w="4036248"/>
              </a:tblGrid>
              <a:tr h="36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dirty="0">
                          <a:latin typeface="Courier New"/>
                          <a:ea typeface="Times New Roman"/>
                        </a:rPr>
                        <a:t>NOMBRES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dirty="0">
                          <a:latin typeface="Courier New"/>
                          <a:ea typeface="Times New Roman"/>
                        </a:rPr>
                        <a:t>FÓRMULA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dirty="0" err="1" smtClean="0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Met</a:t>
                      </a:r>
                      <a:r>
                        <a:rPr lang="es-ES" sz="2000" b="1" dirty="0" err="1" smtClean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</a:t>
                      </a:r>
                      <a:r>
                        <a:rPr lang="es-ES" sz="2000" b="1" dirty="0" smtClean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 </a:t>
                      </a:r>
                      <a:r>
                        <a:rPr lang="es-ES" sz="2000" b="1" dirty="0" smtClean="0">
                          <a:solidFill>
                            <a:schemeClr val="tx1"/>
                          </a:solidFill>
                          <a:latin typeface="Courier New"/>
                          <a:ea typeface="Times New Roman"/>
                        </a:rPr>
                        <a:t>-</a:t>
                      </a:r>
                      <a:r>
                        <a:rPr lang="es-ES" sz="2000" b="1" dirty="0" smtClean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 </a:t>
                      </a:r>
                      <a:r>
                        <a:rPr lang="es-ES" sz="2000" b="1" dirty="0" smtClean="0">
                          <a:solidFill>
                            <a:srgbClr val="0070C0"/>
                          </a:solidFill>
                          <a:latin typeface="Courier New"/>
                          <a:ea typeface="Times New Roman"/>
                        </a:rPr>
                        <a:t>Met</a:t>
                      </a:r>
                      <a:r>
                        <a:rPr lang="es-ES" sz="2000" b="1" dirty="0" smtClean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ilo</a:t>
                      </a:r>
                      <a:endParaRPr lang="es-ES" sz="20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s-ES" sz="2000" baseline="-25000" dirty="0" smtClean="0">
                          <a:latin typeface="Courier New"/>
                          <a:ea typeface="Times New Roman"/>
                        </a:rPr>
                        <a:t>3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dirty="0" err="1" smtClean="0">
                          <a:solidFill>
                            <a:schemeClr val="tx1"/>
                          </a:solidFill>
                          <a:latin typeface="Courier New"/>
                          <a:ea typeface="Times New Roman"/>
                        </a:rPr>
                        <a:t>Et</a:t>
                      </a:r>
                      <a:r>
                        <a:rPr lang="es-ES" sz="2000" b="1" dirty="0" err="1" smtClean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</a:t>
                      </a:r>
                      <a:r>
                        <a:rPr lang="es-ES" sz="2000" b="1" dirty="0" smtClean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 </a:t>
                      </a:r>
                      <a:r>
                        <a:rPr lang="es-ES" sz="2000" b="1" dirty="0" smtClean="0">
                          <a:solidFill>
                            <a:schemeClr val="tx1"/>
                          </a:solidFill>
                          <a:latin typeface="Courier New"/>
                          <a:ea typeface="Times New Roman"/>
                        </a:rPr>
                        <a:t>- Et</a:t>
                      </a:r>
                      <a:r>
                        <a:rPr lang="es-ES" sz="2000" b="1" dirty="0" smtClean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ilo</a:t>
                      </a:r>
                      <a:endParaRPr lang="es-E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s-ES" sz="2000" baseline="-25000" dirty="0">
                          <a:latin typeface="Courier New"/>
                          <a:ea typeface="Times New Roman"/>
                        </a:rPr>
                        <a:t>3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 –</a:t>
                      </a:r>
                      <a:r>
                        <a:rPr lang="es-ES" sz="2000" dirty="0" smtClean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s-ES" sz="2000" baseline="-25000" dirty="0" smtClean="0">
                          <a:latin typeface="Courier New"/>
                          <a:ea typeface="Times New Roman"/>
                        </a:rPr>
                        <a:t>2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dirty="0" err="1" smtClean="0">
                          <a:solidFill>
                            <a:srgbClr val="FFFF00"/>
                          </a:solidFill>
                          <a:latin typeface="Courier New"/>
                          <a:ea typeface="Times New Roman"/>
                        </a:rPr>
                        <a:t>Prop</a:t>
                      </a:r>
                      <a:r>
                        <a:rPr lang="es-ES" sz="2000" b="1" dirty="0" err="1" smtClean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</a:t>
                      </a:r>
                      <a:r>
                        <a:rPr lang="es-ES" sz="2000" dirty="0" smtClean="0">
                          <a:latin typeface="Courier New"/>
                          <a:ea typeface="Times New Roman"/>
                        </a:rPr>
                        <a:t> 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ó n-</a:t>
                      </a:r>
                      <a:r>
                        <a:rPr lang="es-ES" sz="2000" b="1" dirty="0" err="1">
                          <a:solidFill>
                            <a:srgbClr val="FFFF00"/>
                          </a:solidFill>
                          <a:latin typeface="Courier New"/>
                          <a:ea typeface="Times New Roman"/>
                        </a:rPr>
                        <a:t>prop</a:t>
                      </a:r>
                      <a:r>
                        <a:rPr lang="es-ES" sz="2000" b="1" dirty="0" err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</a:t>
                      </a:r>
                      <a:endParaRPr lang="es-E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s-ES" sz="2000" baseline="-25000" dirty="0">
                          <a:latin typeface="Courier New"/>
                          <a:ea typeface="Times New Roman"/>
                        </a:rPr>
                        <a:t>3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 –CH</a:t>
                      </a:r>
                      <a:r>
                        <a:rPr lang="es-ES" sz="2000" baseline="-25000" dirty="0">
                          <a:latin typeface="Courier New"/>
                          <a:ea typeface="Times New Roman"/>
                        </a:rPr>
                        <a:t>2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 –CH</a:t>
                      </a:r>
                      <a:r>
                        <a:rPr lang="es-ES" sz="2000" baseline="-25000" dirty="0">
                          <a:latin typeface="Courier New"/>
                          <a:ea typeface="Times New Roman"/>
                        </a:rPr>
                        <a:t>2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 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dirty="0" err="1">
                          <a:latin typeface="Courier New"/>
                          <a:ea typeface="Times New Roman"/>
                        </a:rPr>
                        <a:t>Iso</a:t>
                      </a:r>
                      <a:r>
                        <a:rPr lang="es-ES" sz="2000" b="1" dirty="0" err="1">
                          <a:solidFill>
                            <a:srgbClr val="FFFF00"/>
                          </a:solidFill>
                          <a:latin typeface="Courier New"/>
                          <a:ea typeface="Times New Roman"/>
                        </a:rPr>
                        <a:t>prop</a:t>
                      </a:r>
                      <a:r>
                        <a:rPr lang="es-ES" sz="2000" b="1" dirty="0" err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</a:t>
                      </a:r>
                      <a:endParaRPr lang="es-E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s-ES" sz="2000" baseline="-25000" dirty="0">
                          <a:latin typeface="Courier New"/>
                          <a:ea typeface="Times New Roman"/>
                        </a:rPr>
                        <a:t>3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 –CH –</a:t>
                      </a:r>
                      <a:r>
                        <a:rPr lang="es-ES" sz="2000" dirty="0" smtClean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s-ES" sz="2000" baseline="-25000" dirty="0" smtClean="0">
                          <a:latin typeface="Courier New"/>
                          <a:ea typeface="Times New Roman"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dirty="0" err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But</a:t>
                      </a:r>
                      <a:r>
                        <a:rPr lang="es-ES" sz="2000" b="1" dirty="0" err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 ó n-</a:t>
                      </a:r>
                      <a:r>
                        <a:rPr lang="es-ES" sz="2000" b="1" dirty="0" err="1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but</a:t>
                      </a:r>
                      <a:r>
                        <a:rPr lang="es-ES" sz="2000" b="1" dirty="0" err="1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</a:t>
                      </a:r>
                      <a:endParaRPr lang="es-E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s-ES" sz="2000" baseline="-25000" dirty="0">
                          <a:latin typeface="Courier New"/>
                          <a:ea typeface="Times New Roman"/>
                        </a:rPr>
                        <a:t>3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 –CH</a:t>
                      </a:r>
                      <a:r>
                        <a:rPr lang="es-ES" sz="2000" baseline="-25000" dirty="0">
                          <a:latin typeface="Courier New"/>
                          <a:ea typeface="Times New Roman"/>
                        </a:rPr>
                        <a:t>2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 –CH</a:t>
                      </a:r>
                      <a:r>
                        <a:rPr lang="es-ES" sz="2000" baseline="-25000" dirty="0">
                          <a:latin typeface="Courier New"/>
                          <a:ea typeface="Times New Roman"/>
                        </a:rPr>
                        <a:t>2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 –</a:t>
                      </a:r>
                      <a:r>
                        <a:rPr lang="es-ES" sz="2000" dirty="0" smtClean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s-ES" sz="2000" baseline="-25000" dirty="0" smtClean="0">
                          <a:latin typeface="Courier New"/>
                          <a:ea typeface="Times New Roman"/>
                        </a:rPr>
                        <a:t>2</a:t>
                      </a:r>
                      <a:endParaRPr lang="es-ES" sz="2000" dirty="0" smtClean="0">
                        <a:latin typeface="Courier New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dirty="0" err="1" smtClean="0">
                          <a:latin typeface="Courier New"/>
                          <a:ea typeface="Times New Roman"/>
                        </a:rPr>
                        <a:t>Sec</a:t>
                      </a:r>
                      <a:r>
                        <a:rPr lang="es-ES" sz="2000" b="1" dirty="0" err="1" smtClean="0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but</a:t>
                      </a:r>
                      <a:r>
                        <a:rPr lang="es-ES" sz="2000" b="1" dirty="0" err="1" smtClean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</a:t>
                      </a:r>
                      <a:endParaRPr lang="es-E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s-ES" sz="2000" baseline="-25000" dirty="0">
                          <a:latin typeface="Courier New"/>
                          <a:ea typeface="Times New Roman"/>
                        </a:rPr>
                        <a:t>3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 –CH –CH</a:t>
                      </a:r>
                      <a:r>
                        <a:rPr lang="es-ES" sz="2000" baseline="-25000" dirty="0">
                          <a:latin typeface="Courier New"/>
                          <a:ea typeface="Times New Roman"/>
                        </a:rPr>
                        <a:t>2</a:t>
                      </a:r>
                      <a:r>
                        <a:rPr lang="es-ES" sz="2000" dirty="0">
                          <a:latin typeface="Courier New"/>
                          <a:ea typeface="Times New Roman"/>
                        </a:rPr>
                        <a:t> –</a:t>
                      </a:r>
                      <a:r>
                        <a:rPr lang="es-ES" sz="2000" dirty="0" smtClean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s-ES" sz="2000" baseline="-25000" dirty="0" smtClean="0">
                          <a:latin typeface="Courier New"/>
                          <a:ea typeface="Times New Roman"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262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2000" b="1" dirty="0" smtClean="0">
                        <a:latin typeface="Courier New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dirty="0" err="1" smtClean="0">
                          <a:latin typeface="Courier New"/>
                          <a:ea typeface="Times New Roman"/>
                        </a:rPr>
                        <a:t>Iso</a:t>
                      </a:r>
                      <a:r>
                        <a:rPr lang="es-ES" sz="2000" b="1" dirty="0" err="1" smtClean="0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but</a:t>
                      </a:r>
                      <a:r>
                        <a:rPr lang="es-ES" sz="2000" b="1" dirty="0" err="1" smtClean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</a:t>
                      </a:r>
                      <a:endParaRPr lang="es-E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n-US" sz="2000" baseline="-25000" dirty="0">
                          <a:latin typeface="Courier New"/>
                          <a:ea typeface="Times New Roman"/>
                        </a:rPr>
                        <a:t>3</a:t>
                      </a:r>
                      <a:r>
                        <a:rPr lang="en-US" sz="2000" dirty="0">
                          <a:latin typeface="Courier New"/>
                          <a:ea typeface="Times New Roman"/>
                        </a:rPr>
                        <a:t> ––CH –</a:t>
                      </a:r>
                      <a:r>
                        <a:rPr lang="en-US" sz="2000" dirty="0" smtClean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n-US" sz="2000" baseline="-25000" dirty="0" smtClean="0">
                          <a:latin typeface="Courier New"/>
                          <a:ea typeface="Times New Roman"/>
                        </a:rPr>
                        <a:t>2</a:t>
                      </a:r>
                      <a:endParaRPr lang="en-US" sz="2000" dirty="0" smtClean="0">
                        <a:latin typeface="Courier New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ourier New"/>
                          <a:ea typeface="Times New Roman"/>
                        </a:rPr>
                        <a:t>  CH</a:t>
                      </a:r>
                      <a:r>
                        <a:rPr lang="en-US" sz="2000" baseline="-25000" dirty="0" smtClean="0">
                          <a:latin typeface="Courier New"/>
                          <a:ea typeface="Times New Roman"/>
                        </a:rPr>
                        <a:t>3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089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2000" b="1" dirty="0" smtClean="0">
                        <a:latin typeface="Courier New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dirty="0" err="1" smtClean="0">
                          <a:latin typeface="Courier New"/>
                          <a:ea typeface="Times New Roman"/>
                        </a:rPr>
                        <a:t>Ter</a:t>
                      </a:r>
                      <a:r>
                        <a:rPr lang="es-ES" sz="2000" b="1" dirty="0" err="1" smtClean="0">
                          <a:solidFill>
                            <a:srgbClr val="00B050"/>
                          </a:solidFill>
                          <a:latin typeface="Courier New"/>
                          <a:ea typeface="Times New Roman"/>
                        </a:rPr>
                        <a:t>but</a:t>
                      </a:r>
                      <a:r>
                        <a:rPr lang="es-ES" sz="2000" b="1" dirty="0" err="1" smtClean="0">
                          <a:solidFill>
                            <a:srgbClr val="FF0000"/>
                          </a:solidFill>
                          <a:latin typeface="Courier New"/>
                          <a:ea typeface="Times New Roman"/>
                        </a:rPr>
                        <a:t>il</a:t>
                      </a:r>
                      <a:endParaRPr lang="es-E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Courier New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n-US" sz="2000" baseline="-25000" dirty="0">
                          <a:latin typeface="Courier New"/>
                          <a:ea typeface="Times New Roman"/>
                        </a:rPr>
                        <a:t>3</a:t>
                      </a:r>
                      <a:r>
                        <a:rPr lang="en-US" sz="2000" dirty="0">
                          <a:latin typeface="Courier New"/>
                          <a:ea typeface="Times New Roman"/>
                        </a:rPr>
                        <a:t> ––C –</a:t>
                      </a:r>
                      <a:r>
                        <a:rPr lang="en-US" sz="2000" dirty="0" smtClean="0">
                          <a:latin typeface="Courier New"/>
                          <a:ea typeface="Times New Roman"/>
                        </a:rPr>
                        <a:t>CH</a:t>
                      </a:r>
                      <a:r>
                        <a:rPr lang="en-US" sz="2000" baseline="-25000" dirty="0" smtClean="0">
                          <a:latin typeface="Courier New"/>
                          <a:ea typeface="Times New Roman"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ourier New"/>
                          <a:ea typeface="Times New Roman"/>
                        </a:rPr>
                        <a:t>  </a:t>
                      </a:r>
                      <a:r>
                        <a:rPr lang="en-US" sz="2000" dirty="0" smtClean="0">
                          <a:latin typeface="Courier New"/>
                          <a:ea typeface="Times New Roman"/>
                        </a:rPr>
                        <a:t> CH</a:t>
                      </a:r>
                      <a:r>
                        <a:rPr lang="en-US" sz="2000" baseline="-25000" dirty="0" smtClean="0">
                          <a:latin typeface="Courier New"/>
                          <a:ea typeface="Times New Roman"/>
                        </a:rPr>
                        <a:t>3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7 Conector recto"/>
          <p:cNvCxnSpPr/>
          <p:nvPr/>
        </p:nvCxnSpPr>
        <p:spPr>
          <a:xfrm rot="5400000">
            <a:off x="6072201" y="4286256"/>
            <a:ext cx="2857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rot="10800000">
            <a:off x="7500961" y="2428868"/>
            <a:ext cx="3571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rot="10800000">
            <a:off x="7929589" y="3429000"/>
            <a:ext cx="3571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rot="10800000">
            <a:off x="7572400" y="4643446"/>
            <a:ext cx="3571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rot="10800000">
            <a:off x="7215209" y="2071678"/>
            <a:ext cx="3571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rot="10800000">
            <a:off x="6858019" y="1714488"/>
            <a:ext cx="3571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rot="5400000">
            <a:off x="6429391" y="3071810"/>
            <a:ext cx="2857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rot="5400000">
            <a:off x="6572267" y="5643578"/>
            <a:ext cx="2857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rot="5400000">
            <a:off x="6572264" y="6143644"/>
            <a:ext cx="2857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 rot="5400000">
            <a:off x="6500826" y="4929198"/>
            <a:ext cx="2857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338</Words>
  <Application>Microsoft Office PowerPoint</Application>
  <PresentationFormat>Presentación en pantalla (4:3)</PresentationFormat>
  <Paragraphs>90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Diapositiva 1</vt:lpstr>
      <vt:lpstr>Diapositiva 2</vt:lpstr>
      <vt:lpstr>Diapositiva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15</cp:revision>
  <dcterms:created xsi:type="dcterms:W3CDTF">2010-04-05T12:25:34Z</dcterms:created>
  <dcterms:modified xsi:type="dcterms:W3CDTF">2011-03-29T16:06:31Z</dcterms:modified>
</cp:coreProperties>
</file>